
<file path=[Content_Types].xml><?xml version="1.0" encoding="utf-8"?>
<Types xmlns="http://schemas.openxmlformats.org/package/2006/content-types">
  <Default Extension="png" ContentType="image/png"/>
  <Default Extension="jpg&amp;ehk=Vd2ep4YtmKH44i3WMLCoXQ&amp;r=0&amp;pid=OfficeInsert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59" r:id="rId5"/>
    <p:sldId id="266" r:id="rId6"/>
    <p:sldId id="267" r:id="rId7"/>
    <p:sldId id="268" r:id="rId8"/>
    <p:sldId id="269" r:id="rId9"/>
    <p:sldId id="270" r:id="rId10"/>
    <p:sldId id="272" r:id="rId11"/>
    <p:sldId id="260" r:id="rId12"/>
    <p:sldId id="271" r:id="rId13"/>
    <p:sldId id="274" r:id="rId14"/>
    <p:sldId id="261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E8F6C0"/>
    <a:srgbClr val="B0B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30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10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89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14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30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6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0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63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0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81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0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8716-60B9-4BCC-ABD0-601539EBE1EE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593F8-FC98-4332-B886-233095E2FC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5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9761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Vd2ep4YtmKH44i3WMLCoXQ&amp;r=0&amp;pid=OfficeInsert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04" y="492573"/>
            <a:ext cx="5483780" cy="5880796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nl-NL" sz="4800">
                <a:solidFill>
                  <a:schemeClr val="bg1"/>
                </a:solidFill>
              </a:rPr>
              <a:t>Workshop Quayn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rgbClr val="D3DD23"/>
                </a:solidFill>
              </a:rPr>
              <a:t>16-3-2017</a:t>
            </a:r>
          </a:p>
        </p:txBody>
      </p:sp>
    </p:spTree>
    <p:extLst>
      <p:ext uri="{BB962C8B-B14F-4D97-AF65-F5344CB8AC3E}">
        <p14:creationId xmlns:p14="http://schemas.microsoft.com/office/powerpoint/2010/main" val="25538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Metadateren</a:t>
            </a:r>
            <a:r>
              <a:rPr lang="nl-NL" dirty="0"/>
              <a:t>: waarom extra werk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Analysemogelijkheden</a:t>
            </a:r>
          </a:p>
          <a:p>
            <a:r>
              <a:rPr lang="nl-NL" dirty="0"/>
              <a:t>Inzicht voor jezelf</a:t>
            </a:r>
          </a:p>
          <a:p>
            <a:r>
              <a:rPr lang="nl-NL" dirty="0"/>
              <a:t>Inzicht voor de leerling</a:t>
            </a:r>
          </a:p>
          <a:p>
            <a:r>
              <a:rPr lang="nl-NL" dirty="0"/>
              <a:t>Past bij meer ‘formatief’ werken</a:t>
            </a:r>
          </a:p>
          <a:p>
            <a:r>
              <a:rPr lang="nl-NL" dirty="0"/>
              <a:t>Geeft een handvat voor een vervolg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ballon: rechthoek met afgeronde hoeken 3"/>
          <p:cNvSpPr/>
          <p:nvPr/>
        </p:nvSpPr>
        <p:spPr>
          <a:xfrm>
            <a:off x="6728759" y="1840397"/>
            <a:ext cx="4386915" cy="2626827"/>
          </a:xfrm>
          <a:prstGeom prst="wedgeRoundRectCallout">
            <a:avLst>
              <a:gd name="adj1" fmla="val -91998"/>
              <a:gd name="adj2" fmla="val -12122"/>
              <a:gd name="adj3" fmla="val 16667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3200" dirty="0"/>
              <a:t>Vraagt wel een plan vooraf en afstemming met collega’s</a:t>
            </a:r>
          </a:p>
          <a:p>
            <a:pPr algn="ctr"/>
            <a:r>
              <a:rPr lang="nl-NL" sz="3200" dirty="0"/>
              <a:t>Kost tijd</a:t>
            </a:r>
          </a:p>
        </p:txBody>
      </p:sp>
    </p:spTree>
    <p:extLst>
      <p:ext uri="{BB962C8B-B14F-4D97-AF65-F5344CB8AC3E}">
        <p14:creationId xmlns:p14="http://schemas.microsoft.com/office/powerpoint/2010/main" val="345089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Kant- en klare </a:t>
            </a:r>
            <a:r>
              <a:rPr lang="nl-NL" dirty="0" err="1"/>
              <a:t>WinToetsen</a:t>
            </a:r>
            <a:r>
              <a:rPr lang="nl-NL" dirty="0"/>
              <a:t> bij je methode? 1</a:t>
            </a:r>
          </a:p>
        </p:txBody>
      </p:sp>
      <p:sp>
        <p:nvSpPr>
          <p:cNvPr id="4" name="Rechthoek: afgeronde hoeken 3"/>
          <p:cNvSpPr/>
          <p:nvPr/>
        </p:nvSpPr>
        <p:spPr>
          <a:xfrm>
            <a:off x="942975" y="2633663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Vul je itembank met losse vragen</a:t>
            </a:r>
          </a:p>
        </p:txBody>
      </p:sp>
      <p:sp>
        <p:nvSpPr>
          <p:cNvPr id="5" name="Rechthoek: afgeronde hoeken 4"/>
          <p:cNvSpPr/>
          <p:nvPr/>
        </p:nvSpPr>
        <p:spPr>
          <a:xfrm>
            <a:off x="3533775" y="2633663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Bepaal welke vragen in je toets terecht komen</a:t>
            </a:r>
          </a:p>
        </p:txBody>
      </p:sp>
      <p:sp>
        <p:nvSpPr>
          <p:cNvPr id="6" name="Rechthoek: afgeronde hoeken 5"/>
          <p:cNvSpPr/>
          <p:nvPr/>
        </p:nvSpPr>
        <p:spPr>
          <a:xfrm>
            <a:off x="6124575" y="2633663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Bepaal samenstelling en mogelijkheden van je toets</a:t>
            </a:r>
          </a:p>
        </p:txBody>
      </p:sp>
      <p:sp>
        <p:nvSpPr>
          <p:cNvPr id="7" name="Rechthoek: afgeronde hoeken 6"/>
          <p:cNvSpPr/>
          <p:nvPr/>
        </p:nvSpPr>
        <p:spPr>
          <a:xfrm>
            <a:off x="8715375" y="2633663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Plan in de tijd en wijs toe aan leerlingen</a:t>
            </a:r>
          </a:p>
        </p:txBody>
      </p:sp>
      <p:sp>
        <p:nvSpPr>
          <p:cNvPr id="8" name="Tekstballon: rechthoek met afgeronde hoeken 7"/>
          <p:cNvSpPr/>
          <p:nvPr/>
        </p:nvSpPr>
        <p:spPr>
          <a:xfrm>
            <a:off x="942976" y="1952625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Itembank</a:t>
            </a:r>
          </a:p>
        </p:txBody>
      </p:sp>
      <p:sp>
        <p:nvSpPr>
          <p:cNvPr id="9" name="Tekstballon: rechthoek met afgeronde hoeken 8"/>
          <p:cNvSpPr/>
          <p:nvPr/>
        </p:nvSpPr>
        <p:spPr>
          <a:xfrm>
            <a:off x="3533775" y="1919288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Arrangement</a:t>
            </a:r>
          </a:p>
        </p:txBody>
      </p:sp>
      <p:sp>
        <p:nvSpPr>
          <p:cNvPr id="10" name="Tekstballon: rechthoek met afgeronde hoeken 9"/>
          <p:cNvSpPr/>
          <p:nvPr/>
        </p:nvSpPr>
        <p:spPr>
          <a:xfrm>
            <a:off x="6096000" y="1919288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Project</a:t>
            </a:r>
          </a:p>
        </p:txBody>
      </p:sp>
      <p:sp>
        <p:nvSpPr>
          <p:cNvPr id="11" name="Tekstballon: rechthoek met afgeronde hoeken 10"/>
          <p:cNvSpPr/>
          <p:nvPr/>
        </p:nvSpPr>
        <p:spPr>
          <a:xfrm>
            <a:off x="8658225" y="1919287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rgbClr val="F8CBA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Planning</a:t>
            </a:r>
          </a:p>
        </p:txBody>
      </p:sp>
      <p:sp>
        <p:nvSpPr>
          <p:cNvPr id="12" name="Tekstballon: rechthoek met afgeronde hoeken 11"/>
          <p:cNvSpPr/>
          <p:nvPr/>
        </p:nvSpPr>
        <p:spPr>
          <a:xfrm>
            <a:off x="847725" y="5312568"/>
            <a:ext cx="2200275" cy="1314450"/>
          </a:xfrm>
          <a:prstGeom prst="wedgeRoundRectCallout">
            <a:avLst>
              <a:gd name="adj1" fmla="val -4600"/>
              <a:gd name="adj2" fmla="val -105158"/>
              <a:gd name="adj3" fmla="val 16667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Inlezen in itembank</a:t>
            </a:r>
          </a:p>
        </p:txBody>
      </p:sp>
    </p:spTree>
    <p:extLst>
      <p:ext uri="{BB962C8B-B14F-4D97-AF65-F5344CB8AC3E}">
        <p14:creationId xmlns:p14="http://schemas.microsoft.com/office/powerpoint/2010/main" val="15490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Kant- en klare </a:t>
            </a:r>
            <a:r>
              <a:rPr lang="nl-NL" dirty="0" err="1"/>
              <a:t>WinToetsen</a:t>
            </a:r>
            <a:r>
              <a:rPr lang="nl-NL" dirty="0"/>
              <a:t> bij je methode? 2</a:t>
            </a:r>
            <a:endParaRPr lang="nl-NL" dirty="0"/>
          </a:p>
        </p:txBody>
      </p:sp>
      <p:sp>
        <p:nvSpPr>
          <p:cNvPr id="4" name="Rechthoek: afgeronde hoeken 3"/>
          <p:cNvSpPr/>
          <p:nvPr/>
        </p:nvSpPr>
        <p:spPr>
          <a:xfrm>
            <a:off x="942975" y="2633663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Vul je itembank met losse vragen</a:t>
            </a:r>
          </a:p>
        </p:txBody>
      </p:sp>
      <p:sp>
        <p:nvSpPr>
          <p:cNvPr id="5" name="Rechthoek: afgeronde hoeken 4"/>
          <p:cNvSpPr/>
          <p:nvPr/>
        </p:nvSpPr>
        <p:spPr>
          <a:xfrm>
            <a:off x="3533775" y="2633663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Bepaal welke vragen in je toets terecht komen</a:t>
            </a:r>
          </a:p>
        </p:txBody>
      </p:sp>
      <p:sp>
        <p:nvSpPr>
          <p:cNvPr id="6" name="Rechthoek: afgeronde hoeken 5"/>
          <p:cNvSpPr/>
          <p:nvPr/>
        </p:nvSpPr>
        <p:spPr>
          <a:xfrm>
            <a:off x="6124575" y="2633663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Bepaal samenstelling en mogelijkheden van je toets</a:t>
            </a:r>
          </a:p>
        </p:txBody>
      </p:sp>
      <p:sp>
        <p:nvSpPr>
          <p:cNvPr id="7" name="Rechthoek: afgeronde hoeken 6"/>
          <p:cNvSpPr/>
          <p:nvPr/>
        </p:nvSpPr>
        <p:spPr>
          <a:xfrm>
            <a:off x="8715375" y="2633663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Plan in de tijd en wijs toe aan leerlingen</a:t>
            </a:r>
          </a:p>
        </p:txBody>
      </p:sp>
      <p:sp>
        <p:nvSpPr>
          <p:cNvPr id="8" name="Tekstballon: rechthoek met afgeronde hoeken 7"/>
          <p:cNvSpPr/>
          <p:nvPr/>
        </p:nvSpPr>
        <p:spPr>
          <a:xfrm>
            <a:off x="942976" y="1952625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Itembank</a:t>
            </a:r>
          </a:p>
        </p:txBody>
      </p:sp>
      <p:sp>
        <p:nvSpPr>
          <p:cNvPr id="9" name="Tekstballon: rechthoek met afgeronde hoeken 8"/>
          <p:cNvSpPr/>
          <p:nvPr/>
        </p:nvSpPr>
        <p:spPr>
          <a:xfrm>
            <a:off x="3533775" y="1919288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Arrangement</a:t>
            </a:r>
          </a:p>
        </p:txBody>
      </p:sp>
      <p:sp>
        <p:nvSpPr>
          <p:cNvPr id="10" name="Tekstballon: rechthoek met afgeronde hoeken 9"/>
          <p:cNvSpPr/>
          <p:nvPr/>
        </p:nvSpPr>
        <p:spPr>
          <a:xfrm>
            <a:off x="6096000" y="1919288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Project</a:t>
            </a:r>
          </a:p>
        </p:txBody>
      </p:sp>
      <p:sp>
        <p:nvSpPr>
          <p:cNvPr id="11" name="Tekstballon: rechthoek met afgeronde hoeken 10"/>
          <p:cNvSpPr/>
          <p:nvPr/>
        </p:nvSpPr>
        <p:spPr>
          <a:xfrm>
            <a:off x="8658225" y="1919287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rgbClr val="F8CBA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Planning</a:t>
            </a:r>
          </a:p>
        </p:txBody>
      </p:sp>
      <p:sp>
        <p:nvSpPr>
          <p:cNvPr id="12" name="Tekstballon: rechthoek met afgeronde hoeken 11"/>
          <p:cNvSpPr/>
          <p:nvPr/>
        </p:nvSpPr>
        <p:spPr>
          <a:xfrm>
            <a:off x="5991225" y="5312568"/>
            <a:ext cx="1371600" cy="1314450"/>
          </a:xfrm>
          <a:prstGeom prst="wedgeRoundRectCallout">
            <a:avLst>
              <a:gd name="adj1" fmla="val 38231"/>
              <a:gd name="adj2" fmla="val -83152"/>
              <a:gd name="adj3" fmla="val 16667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Direct project maken</a:t>
            </a:r>
          </a:p>
        </p:txBody>
      </p:sp>
      <p:sp>
        <p:nvSpPr>
          <p:cNvPr id="13" name="Rechthoek: afgeronde hoeken 12"/>
          <p:cNvSpPr/>
          <p:nvPr/>
        </p:nvSpPr>
        <p:spPr>
          <a:xfrm>
            <a:off x="5991225" y="1581150"/>
            <a:ext cx="5248275" cy="3200400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37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Handleidingen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Handleidingen per onderwerp beschikbaar (uitgeprint)</a:t>
            </a:r>
            <a:br>
              <a:rPr lang="nl-NL" dirty="0"/>
            </a:br>
            <a:endParaRPr lang="nl-NL" dirty="0"/>
          </a:p>
          <a:p>
            <a:r>
              <a:rPr lang="nl-NL" dirty="0"/>
              <a:t>Handleidingen digitaal? </a:t>
            </a:r>
            <a:r>
              <a:rPr lang="nl-NL" dirty="0">
                <a:hlinkClick r:id="rId2"/>
              </a:rPr>
              <a:t>https://maken.wikiwijs.nl/97613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‘Opdrachten’</a:t>
            </a:r>
          </a:p>
          <a:p>
            <a:pPr lvl="1"/>
            <a:r>
              <a:rPr lang="nl-NL" dirty="0"/>
              <a:t>Maken/vullen itembank</a:t>
            </a:r>
          </a:p>
          <a:p>
            <a:pPr lvl="1"/>
            <a:r>
              <a:rPr lang="nl-NL" dirty="0"/>
              <a:t>Alle vraagvormen</a:t>
            </a:r>
          </a:p>
          <a:p>
            <a:pPr lvl="1"/>
            <a:r>
              <a:rPr lang="nl-NL" dirty="0"/>
              <a:t>Arrangeren</a:t>
            </a:r>
          </a:p>
          <a:p>
            <a:pPr lvl="1"/>
            <a:r>
              <a:rPr lang="nl-NL" dirty="0"/>
              <a:t>Project maken</a:t>
            </a:r>
          </a:p>
          <a:p>
            <a:pPr lvl="1"/>
            <a:r>
              <a:rPr lang="nl-NL" dirty="0"/>
              <a:t>Afnemen/nakijken/analyseren</a:t>
            </a:r>
          </a:p>
        </p:txBody>
      </p:sp>
    </p:spTree>
    <p:extLst>
      <p:ext uri="{BB962C8B-B14F-4D97-AF65-F5344CB8AC3E}">
        <p14:creationId xmlns:p14="http://schemas.microsoft.com/office/powerpoint/2010/main" val="370019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0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4504"/>
            <a:ext cx="12268775" cy="69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Quayn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Online </a:t>
            </a:r>
            <a:r>
              <a:rPr lang="nl-NL" dirty="0" err="1"/>
              <a:t>toetspakket</a:t>
            </a:r>
            <a:br>
              <a:rPr lang="nl-NL" dirty="0"/>
            </a:br>
            <a:endParaRPr lang="nl-NL" dirty="0"/>
          </a:p>
          <a:p>
            <a:r>
              <a:rPr lang="nl-NL" dirty="0"/>
              <a:t>Familie van </a:t>
            </a:r>
            <a:r>
              <a:rPr lang="nl-NL" dirty="0" err="1"/>
              <a:t>WinToets</a:t>
            </a:r>
            <a:br>
              <a:rPr lang="nl-NL" dirty="0"/>
            </a:br>
            <a:endParaRPr lang="nl-NL" dirty="0"/>
          </a:p>
          <a:p>
            <a:r>
              <a:rPr lang="nl-NL" dirty="0"/>
              <a:t>PC (bij ons) niet ‘dicht te zetten’</a:t>
            </a:r>
            <a:br>
              <a:rPr lang="nl-NL" dirty="0"/>
            </a:br>
            <a:endParaRPr lang="nl-NL" dirty="0"/>
          </a:p>
          <a:p>
            <a:r>
              <a:rPr lang="nl-NL" dirty="0"/>
              <a:t>Gemakkelijk samenwerken met collega’s</a:t>
            </a:r>
            <a:br>
              <a:rPr lang="nl-NL" dirty="0"/>
            </a:br>
            <a:endParaRPr lang="nl-NL" dirty="0"/>
          </a:p>
          <a:p>
            <a:r>
              <a:rPr lang="nl-NL" dirty="0"/>
              <a:t>Uitgebreid dashboard voor leerlingen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818" y="5215846"/>
            <a:ext cx="1062662" cy="1139597"/>
          </a:xfrm>
          <a:prstGeom prst="rect">
            <a:avLst/>
          </a:prstGeom>
        </p:spPr>
      </p:pic>
      <p:sp>
        <p:nvSpPr>
          <p:cNvPr id="6" name="Tekstballon: rechthoek met afgeronde hoeken 5"/>
          <p:cNvSpPr/>
          <p:nvPr/>
        </p:nvSpPr>
        <p:spPr>
          <a:xfrm>
            <a:off x="5050970" y="2164034"/>
            <a:ext cx="3005909" cy="1375954"/>
          </a:xfrm>
          <a:prstGeom prst="wedgeRoundRectCallout">
            <a:avLst>
              <a:gd name="adj1" fmla="val -73244"/>
              <a:gd name="adj2" fmla="val 11043"/>
              <a:gd name="adj3" fmla="val 16667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Een </a:t>
            </a:r>
            <a:r>
              <a:rPr lang="nl-NL" dirty="0" err="1"/>
              <a:t>WinToets</a:t>
            </a:r>
            <a:r>
              <a:rPr lang="nl-NL" dirty="0"/>
              <a:t> werkt ook in Quayn</a:t>
            </a:r>
          </a:p>
        </p:txBody>
      </p:sp>
      <p:sp>
        <p:nvSpPr>
          <p:cNvPr id="7" name="Tekstballon: rechthoek met afgeronde hoeken 6"/>
          <p:cNvSpPr/>
          <p:nvPr/>
        </p:nvSpPr>
        <p:spPr>
          <a:xfrm>
            <a:off x="8493397" y="3129643"/>
            <a:ext cx="3005909" cy="1375954"/>
          </a:xfrm>
          <a:prstGeom prst="wedgeRoundRectCallout">
            <a:avLst>
              <a:gd name="adj1" fmla="val -133134"/>
              <a:gd name="adj2" fmla="val 2736"/>
              <a:gd name="adj3" fmla="val 16667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Leerling kan tijdens de toets andere programma’s bereiken (net als bij de ICE-TOA-toetsen)</a:t>
            </a:r>
          </a:p>
        </p:txBody>
      </p:sp>
    </p:spTree>
    <p:extLst>
      <p:ext uri="{BB962C8B-B14F-4D97-AF65-F5344CB8AC3E}">
        <p14:creationId xmlns:p14="http://schemas.microsoft.com/office/powerpoint/2010/main" val="39683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Digitaal toetsen met Quayn?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afnemen gemakkelijk?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Levert het tijdwinst op?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Is het bruikbaar bij ‘gepersonaliseerd leren’</a:t>
            </a:r>
          </a:p>
        </p:txBody>
      </p:sp>
      <p:sp>
        <p:nvSpPr>
          <p:cNvPr id="4" name="Tekstballon: rechthoek met afgeronde hoeken 3"/>
          <p:cNvSpPr/>
          <p:nvPr/>
        </p:nvSpPr>
        <p:spPr>
          <a:xfrm>
            <a:off x="7367451" y="548640"/>
            <a:ext cx="3005909" cy="1375954"/>
          </a:xfrm>
          <a:prstGeom prst="wedgeRoundRectCallout">
            <a:avLst>
              <a:gd name="adj1" fmla="val -131504"/>
              <a:gd name="adj2" fmla="val 55960"/>
              <a:gd name="adj3" fmla="val 16667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Via alle Windows-/Apple systemen  dus ook BYOD-laptops en </a:t>
            </a:r>
            <a:r>
              <a:rPr lang="nl-NL" dirty="0" err="1"/>
              <a:t>iPads</a:t>
            </a:r>
            <a:endParaRPr lang="nl-NL" dirty="0"/>
          </a:p>
        </p:txBody>
      </p:sp>
      <p:sp>
        <p:nvSpPr>
          <p:cNvPr id="5" name="Tekstballon: rechthoek met afgeronde hoeken 4"/>
          <p:cNvSpPr/>
          <p:nvPr/>
        </p:nvSpPr>
        <p:spPr>
          <a:xfrm>
            <a:off x="7367451" y="1986847"/>
            <a:ext cx="3005909" cy="904399"/>
          </a:xfrm>
          <a:prstGeom prst="wedgeRoundRectCallout">
            <a:avLst>
              <a:gd name="adj1" fmla="val -130925"/>
              <a:gd name="adj2" fmla="val -40331"/>
              <a:gd name="adj3" fmla="val 16667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Maar: werkende verbinding met internet nodig</a:t>
            </a:r>
          </a:p>
        </p:txBody>
      </p:sp>
      <p:sp>
        <p:nvSpPr>
          <p:cNvPr id="6" name="Tekstballon: rechthoek met afgeronde hoeken 5"/>
          <p:cNvSpPr/>
          <p:nvPr/>
        </p:nvSpPr>
        <p:spPr>
          <a:xfrm>
            <a:off x="4857931" y="2488906"/>
            <a:ext cx="1949269" cy="1375954"/>
          </a:xfrm>
          <a:prstGeom prst="wedgeRoundRectCallout">
            <a:avLst>
              <a:gd name="adj1" fmla="val -59653"/>
              <a:gd name="adj2" fmla="val 26424"/>
              <a:gd name="adj3" fmla="val 16667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(Semi-)gesloten vragen worden automatisch nagekeken</a:t>
            </a:r>
          </a:p>
        </p:txBody>
      </p:sp>
      <p:sp>
        <p:nvSpPr>
          <p:cNvPr id="7" name="Tekstballon: rechthoek met afgeronde hoeken 6"/>
          <p:cNvSpPr/>
          <p:nvPr/>
        </p:nvSpPr>
        <p:spPr>
          <a:xfrm>
            <a:off x="4990011" y="3935594"/>
            <a:ext cx="3005909" cy="904399"/>
          </a:xfrm>
          <a:prstGeom prst="wedgeRoundRectCallout">
            <a:avLst>
              <a:gd name="adj1" fmla="val -63663"/>
              <a:gd name="adj2" fmla="val -57182"/>
              <a:gd name="adj3" fmla="val 16667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Maar: ze moeten wél eerst in het systeem zitten</a:t>
            </a:r>
          </a:p>
        </p:txBody>
      </p:sp>
      <p:sp>
        <p:nvSpPr>
          <p:cNvPr id="8" name="Tekstballon: rechthoek met afgeronde hoeken 7"/>
          <p:cNvSpPr/>
          <p:nvPr/>
        </p:nvSpPr>
        <p:spPr>
          <a:xfrm>
            <a:off x="8700225" y="3026183"/>
            <a:ext cx="3447506" cy="2285365"/>
          </a:xfrm>
          <a:prstGeom prst="wedgeRoundRectCallout">
            <a:avLst>
              <a:gd name="adj1" fmla="val -83229"/>
              <a:gd name="adj2" fmla="val 39305"/>
              <a:gd name="adj3" fmla="val 16667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Iedere leerling kan andere toets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Mogelijkheden random vragen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Leerling heeft eigen ‘dashboard’ met analysemogelijkheden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9" name="Tekstballon: rechthoek met afgeronde hoeken 8"/>
          <p:cNvSpPr/>
          <p:nvPr/>
        </p:nvSpPr>
        <p:spPr>
          <a:xfrm>
            <a:off x="7824651" y="5451497"/>
            <a:ext cx="3529149" cy="904399"/>
          </a:xfrm>
          <a:prstGeom prst="wedgeRoundRectCallout">
            <a:avLst>
              <a:gd name="adj1" fmla="val -57905"/>
              <a:gd name="adj2" fmla="val -75156"/>
              <a:gd name="adj3" fmla="val 16667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Maar: om analyses te maken moeten wel eerst extra gegevens worden toegevoegd</a:t>
            </a:r>
          </a:p>
        </p:txBody>
      </p:sp>
    </p:spTree>
    <p:extLst>
      <p:ext uri="{BB962C8B-B14F-4D97-AF65-F5344CB8AC3E}">
        <p14:creationId xmlns:p14="http://schemas.microsoft.com/office/powerpoint/2010/main" val="245059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toets maken vanaf ‘scratch’</a:t>
            </a:r>
          </a:p>
        </p:txBody>
      </p:sp>
      <p:sp>
        <p:nvSpPr>
          <p:cNvPr id="4" name="Rechthoek: afgeronde hoeken 3"/>
          <p:cNvSpPr/>
          <p:nvPr/>
        </p:nvSpPr>
        <p:spPr>
          <a:xfrm>
            <a:off x="942975" y="2003901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Vul je itembank met losse vragen en metadata</a:t>
            </a:r>
          </a:p>
        </p:txBody>
      </p:sp>
      <p:sp>
        <p:nvSpPr>
          <p:cNvPr id="5" name="Rechthoek: afgeronde hoeken 4"/>
          <p:cNvSpPr/>
          <p:nvPr/>
        </p:nvSpPr>
        <p:spPr>
          <a:xfrm>
            <a:off x="3348037" y="2003901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Bepaal welke vragen in je toets terecht komen</a:t>
            </a:r>
          </a:p>
        </p:txBody>
      </p:sp>
      <p:sp>
        <p:nvSpPr>
          <p:cNvPr id="6" name="Rechthoek: afgeronde hoeken 5"/>
          <p:cNvSpPr/>
          <p:nvPr/>
        </p:nvSpPr>
        <p:spPr>
          <a:xfrm>
            <a:off x="5772150" y="2003899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Bepaal samenstelling en mogelijkheden van je toets</a:t>
            </a:r>
          </a:p>
        </p:txBody>
      </p:sp>
      <p:sp>
        <p:nvSpPr>
          <p:cNvPr id="7" name="Rechthoek: afgeronde hoeken 6"/>
          <p:cNvSpPr/>
          <p:nvPr/>
        </p:nvSpPr>
        <p:spPr>
          <a:xfrm>
            <a:off x="8131175" y="2003898"/>
            <a:ext cx="2247900" cy="1819275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Plan in de tijd en wijs toe aan leerlingen</a:t>
            </a:r>
          </a:p>
        </p:txBody>
      </p:sp>
      <p:sp>
        <p:nvSpPr>
          <p:cNvPr id="8" name="Tekstballon: rechthoek met afgeronde hoeken 7"/>
          <p:cNvSpPr/>
          <p:nvPr/>
        </p:nvSpPr>
        <p:spPr>
          <a:xfrm>
            <a:off x="942975" y="1447800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Itembank</a:t>
            </a:r>
          </a:p>
        </p:txBody>
      </p:sp>
      <p:sp>
        <p:nvSpPr>
          <p:cNvPr id="9" name="Tekstballon: rechthoek met afgeronde hoeken 8"/>
          <p:cNvSpPr/>
          <p:nvPr/>
        </p:nvSpPr>
        <p:spPr>
          <a:xfrm>
            <a:off x="3348037" y="1437569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Arrangement</a:t>
            </a:r>
          </a:p>
        </p:txBody>
      </p:sp>
      <p:sp>
        <p:nvSpPr>
          <p:cNvPr id="10" name="Tekstballon: rechthoek met afgeronde hoeken 9"/>
          <p:cNvSpPr/>
          <p:nvPr/>
        </p:nvSpPr>
        <p:spPr>
          <a:xfrm>
            <a:off x="5772150" y="1447800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Project</a:t>
            </a:r>
          </a:p>
        </p:txBody>
      </p:sp>
      <p:sp>
        <p:nvSpPr>
          <p:cNvPr id="11" name="Tekstballon: rechthoek met afgeronde hoeken 10"/>
          <p:cNvSpPr/>
          <p:nvPr/>
        </p:nvSpPr>
        <p:spPr>
          <a:xfrm>
            <a:off x="8124824" y="1447800"/>
            <a:ext cx="2247900" cy="485775"/>
          </a:xfrm>
          <a:prstGeom prst="wedgeRoundRectCallout">
            <a:avLst>
              <a:gd name="adj1" fmla="val -20409"/>
              <a:gd name="adj2" fmla="val 46814"/>
              <a:gd name="adj3" fmla="val 16667"/>
            </a:avLst>
          </a:prstGeom>
          <a:solidFill>
            <a:srgbClr val="F8CBA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/>
              <a:t>Planning</a:t>
            </a:r>
          </a:p>
        </p:txBody>
      </p:sp>
      <p:sp>
        <p:nvSpPr>
          <p:cNvPr id="14" name="Pijl: gekromd omhoog 13"/>
          <p:cNvSpPr/>
          <p:nvPr/>
        </p:nvSpPr>
        <p:spPr>
          <a:xfrm>
            <a:off x="2319337" y="3912551"/>
            <a:ext cx="1743075" cy="447675"/>
          </a:xfrm>
          <a:prstGeom prst="curvedUpArrow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Pijl: gekromd omhoog 14"/>
          <p:cNvSpPr/>
          <p:nvPr/>
        </p:nvSpPr>
        <p:spPr>
          <a:xfrm>
            <a:off x="4724399" y="3916360"/>
            <a:ext cx="1743075" cy="447675"/>
          </a:xfrm>
          <a:prstGeom prst="curvedUpArrow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Pijl: gekromd omhoog 15"/>
          <p:cNvSpPr/>
          <p:nvPr/>
        </p:nvSpPr>
        <p:spPr>
          <a:xfrm>
            <a:off x="7148512" y="3912551"/>
            <a:ext cx="1743075" cy="447675"/>
          </a:xfrm>
          <a:prstGeom prst="curvedUpArrow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818" y="5215846"/>
            <a:ext cx="1062662" cy="1139597"/>
          </a:xfrm>
          <a:prstGeom prst="rect">
            <a:avLst/>
          </a:prstGeom>
        </p:spPr>
      </p:pic>
      <p:sp>
        <p:nvSpPr>
          <p:cNvPr id="18" name="Rechthoek: afgeronde hoeken 17"/>
          <p:cNvSpPr/>
          <p:nvPr/>
        </p:nvSpPr>
        <p:spPr>
          <a:xfrm>
            <a:off x="10791825" y="2244180"/>
            <a:ext cx="1123950" cy="1114879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Leerling maakt toets</a:t>
            </a:r>
          </a:p>
        </p:txBody>
      </p:sp>
      <p:sp>
        <p:nvSpPr>
          <p:cNvPr id="19" name="Pijl: gekromd omhoog 18"/>
          <p:cNvSpPr/>
          <p:nvPr/>
        </p:nvSpPr>
        <p:spPr>
          <a:xfrm rot="10800000">
            <a:off x="10034348" y="2565910"/>
            <a:ext cx="980939" cy="313220"/>
          </a:xfrm>
          <a:prstGeom prst="curvedUpArrow">
            <a:avLst>
              <a:gd name="adj1" fmla="val 25000"/>
              <a:gd name="adj2" fmla="val 50000"/>
              <a:gd name="adj3" fmla="val 10410"/>
            </a:avLst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Rechthoek: afgeronde hoeken 19"/>
          <p:cNvSpPr/>
          <p:nvPr/>
        </p:nvSpPr>
        <p:spPr>
          <a:xfrm>
            <a:off x="8131175" y="4787782"/>
            <a:ext cx="2247900" cy="1038860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Nakijken toets</a:t>
            </a:r>
          </a:p>
        </p:txBody>
      </p:sp>
      <p:sp>
        <p:nvSpPr>
          <p:cNvPr id="21" name="Pijl: gekromd omhoog 20"/>
          <p:cNvSpPr/>
          <p:nvPr/>
        </p:nvSpPr>
        <p:spPr>
          <a:xfrm rot="10800000" flipV="1">
            <a:off x="7253287" y="6002919"/>
            <a:ext cx="1743075" cy="502557"/>
          </a:xfrm>
          <a:prstGeom prst="curvedUpArrow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Rechthoek: afgeronde hoeken 21"/>
          <p:cNvSpPr/>
          <p:nvPr/>
        </p:nvSpPr>
        <p:spPr>
          <a:xfrm>
            <a:off x="5737532" y="4777822"/>
            <a:ext cx="2247900" cy="1038860"/>
          </a:xfrm>
          <a:prstGeom prst="roundRect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/>
              <a:t>Analyseren resultaten</a:t>
            </a:r>
          </a:p>
        </p:txBody>
      </p:sp>
      <p:sp>
        <p:nvSpPr>
          <p:cNvPr id="3" name="Pijl: omlaag 2"/>
          <p:cNvSpPr/>
          <p:nvPr/>
        </p:nvSpPr>
        <p:spPr>
          <a:xfrm>
            <a:off x="9420225" y="3981450"/>
            <a:ext cx="247650" cy="704850"/>
          </a:xfrm>
          <a:prstGeom prst="downArrow">
            <a:avLst/>
          </a:prstGeom>
          <a:gradFill flip="none" rotWithShape="1">
            <a:gsLst>
              <a:gs pos="0">
                <a:srgbClr val="B0B91E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E8F6C0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4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293" y="0"/>
            <a:ext cx="2414588" cy="6863595"/>
          </a:xfrm>
          <a:prstGeom prst="rect">
            <a:avLst/>
          </a:prstGeom>
        </p:spPr>
      </p:pic>
      <p:pic>
        <p:nvPicPr>
          <p:cNvPr id="10" name="Tijdelijke aanduiding voor inhoud 4" descr="Gratis illustratie: Iris, &lt;strong&gt;Leerling&lt;/strong&gt;, Zie, Blauw Oog - Gratis afbeeldin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1" y="-16259"/>
            <a:ext cx="10302240" cy="686816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44925" y="134877"/>
            <a:ext cx="4028440" cy="6593840"/>
          </a:xfrm>
          <a:solidFill>
            <a:schemeClr val="bg1">
              <a:alpha val="8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/>
              <a:t>Wat ziet de leerling?</a:t>
            </a:r>
          </a:p>
          <a:p>
            <a:pPr marL="0" indent="0">
              <a:buNone/>
            </a:pPr>
            <a:endParaRPr lang="nl-NL" sz="4400" dirty="0"/>
          </a:p>
          <a:p>
            <a:r>
              <a:rPr lang="nl-NL" dirty="0"/>
              <a:t>Klaarstaande toetsen</a:t>
            </a:r>
          </a:p>
          <a:p>
            <a:r>
              <a:rPr lang="nl-NL" dirty="0"/>
              <a:t>Dashboard met resultaten</a:t>
            </a:r>
          </a:p>
          <a:p>
            <a:r>
              <a:rPr lang="nl-NL" dirty="0"/>
              <a:t>Analysemogelijkheid</a:t>
            </a:r>
          </a:p>
        </p:txBody>
      </p:sp>
    </p:spTree>
    <p:extLst>
      <p:ext uri="{BB962C8B-B14F-4D97-AF65-F5344CB8AC3E}">
        <p14:creationId xmlns:p14="http://schemas.microsoft.com/office/powerpoint/2010/main" val="24584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Klaarstaande toets voor leerlingen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2888"/>
            <a:ext cx="10528862" cy="30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Voorbeeldvraag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1327784"/>
            <a:ext cx="8590280" cy="530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 (afhankelijk van metadata)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38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 (afhankelijk van metadata)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B0B91E"/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rgbClr val="E8F6C0"/>
            </a:gs>
          </a:gsLst>
          <a:lin ang="0" scaled="1"/>
          <a:tileRect/>
        </a:gradFill>
      </a:spPr>
      <a:bodyPr rtlCol="0" anchor="ctr"/>
      <a:lstStyle>
        <a:defPPr algn="ctr">
          <a:defRPr dirty="0" smtClean="0"/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334</Words>
  <Application>Microsoft Office PowerPoint</Application>
  <PresentationFormat>Breedbeeld</PresentationFormat>
  <Paragraphs>85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Workshop Quayn</vt:lpstr>
      <vt:lpstr>Wat is Quayn</vt:lpstr>
      <vt:lpstr>Digitaal toetsen met Quayn?</vt:lpstr>
      <vt:lpstr>Een toets maken vanaf ‘scratch’</vt:lpstr>
      <vt:lpstr>PowerPoint-presentatie</vt:lpstr>
      <vt:lpstr>Klaarstaande toets voor leerlingen</vt:lpstr>
      <vt:lpstr>Voorbeeldvraag</vt:lpstr>
      <vt:lpstr>Analyse (afhankelijk van metadata)</vt:lpstr>
      <vt:lpstr>Analyse (afhankelijk van metadata)</vt:lpstr>
      <vt:lpstr>Metadateren: waarom extra werk doen?</vt:lpstr>
      <vt:lpstr>Kant- en klare WinToetsen bij je methode? 1</vt:lpstr>
      <vt:lpstr>Kant- en klare WinToetsen bij je methode? 2</vt:lpstr>
      <vt:lpstr>Handleidingen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Quayn</dc:title>
  <dc:creator>Grand-le Taconis, L (Linda) le</dc:creator>
  <cp:lastModifiedBy>Grand-le Taconis, L (Linda) le</cp:lastModifiedBy>
  <cp:revision>25</cp:revision>
  <dcterms:created xsi:type="dcterms:W3CDTF">2017-03-05T19:35:09Z</dcterms:created>
  <dcterms:modified xsi:type="dcterms:W3CDTF">2017-03-16T09:22:46Z</dcterms:modified>
</cp:coreProperties>
</file>